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5" r:id="rId16"/>
    <p:sldId id="276" r:id="rId17"/>
    <p:sldId id="278" r:id="rId18"/>
    <p:sldId id="280" r:id="rId19"/>
    <p:sldId id="281" r:id="rId20"/>
    <p:sldId id="282" r:id="rId21"/>
    <p:sldId id="286" r:id="rId22"/>
    <p:sldId id="287" r:id="rId23"/>
    <p:sldId id="288" r:id="rId24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E76"/>
    <a:srgbClr val="FFCCFF"/>
    <a:srgbClr val="F72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07" autoAdjust="0"/>
  </p:normalViewPr>
  <p:slideViewPr>
    <p:cSldViewPr snapToGrid="0">
      <p:cViewPr varScale="1">
        <p:scale>
          <a:sx n="90" d="100"/>
          <a:sy n="90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50C8-DC0C-4E6A-9B4F-81FC1D4A771A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6647A-DB40-4BD3-8E6C-FD6F0FF3B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0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cid:97FB0FD3-D6C4-4A12-88FC-BCF3FFF82217@ho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cid:97FB0FD3-D6C4-4A12-88FC-BCF3FFF82217@h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cid:97FB0FD3-D6C4-4A12-88FC-BCF3FFF82217@hom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cid:97FB0FD3-D6C4-4A12-88FC-BCF3FFF82217@hom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cid:97FB0FD3-D6C4-4A12-88FC-BCF3FFF82217@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cid:97FB0FD3-D6C4-4A12-88FC-BCF3FFF82217@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cid:97FB0FD3-D6C4-4A12-88FC-BCF3FFF82217@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cid:97FB0FD3-D6C4-4A12-88FC-BCF3FFF82217@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fr/url?sa=i&amp;rct=j&amp;q=&amp;esrc=s&amp;source=images&amp;cd=&amp;cad=rja&amp;uact=8&amp;ved=&amp;url=http%3A%2F%2Fjulie-douchin-reflexologie.simplesite.com%2F&amp;psig=AOvVaw2IfQx6ZePIWZG6twCFekCK&amp;ust=157363450932858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cid:97FB0FD3-D6C4-4A12-88FC-BCF3FFF82217@home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97FB0FD3-D6C4-4A12-88FC-BCF3FFF82217@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81EFF-18D1-4A47-BF93-2AB0D30D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71" y="175827"/>
            <a:ext cx="8829365" cy="2092039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rgbClr val="92D050"/>
                </a:solidFill>
              </a:rPr>
            </a:b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REFLEXOLOGIE PLANTAIRE </a:t>
            </a:r>
            <a:br>
              <a:rPr lang="fr-FR" b="1" dirty="0">
                <a:solidFill>
                  <a:srgbClr val="92D050"/>
                </a:solidFill>
              </a:rPr>
            </a:br>
            <a:br>
              <a:rPr lang="fr-FR" sz="2000" b="1" dirty="0"/>
            </a:br>
            <a:r>
              <a:rPr lang="fr-FR" sz="4000" b="1" dirty="0">
                <a:solidFill>
                  <a:srgbClr val="CE4E76"/>
                </a:solidFill>
                <a:latin typeface="Bell MT" panose="02020503060305020303" pitchFamily="18" charset="0"/>
              </a:rPr>
              <a:t>« L’Equilibre en Soi »</a:t>
            </a:r>
            <a:br>
              <a:rPr lang="fr-FR" sz="4000" b="1" dirty="0">
                <a:solidFill>
                  <a:srgbClr val="CE4E76"/>
                </a:solidFill>
                <a:latin typeface="Bell MT" panose="02020503060305020303" pitchFamily="18" charset="0"/>
              </a:rPr>
            </a:br>
            <a:br>
              <a:rPr lang="fr-FR" sz="4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54F5E6-99CA-4971-B08A-4BE3F871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153" y="5183195"/>
            <a:ext cx="4072270" cy="12282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Sylvie GEORGET</a:t>
            </a:r>
          </a:p>
          <a:p>
            <a:pPr marL="0" indent="0">
              <a:buNone/>
            </a:pPr>
            <a:r>
              <a:rPr lang="fr-FR" b="1" dirty="0"/>
              <a:t> Réflexologue Plantaire Certifiée</a:t>
            </a:r>
          </a:p>
          <a:p>
            <a:pPr marL="0" indent="0">
              <a:buNone/>
            </a:pPr>
            <a:r>
              <a:rPr lang="fr-FR" b="1" dirty="0"/>
              <a:t> 06 78 38 81 99</a:t>
            </a:r>
          </a:p>
          <a:p>
            <a:pPr marL="0" indent="0">
              <a:buNone/>
            </a:pPr>
            <a:r>
              <a:rPr lang="fr-FR" b="1" dirty="0"/>
              <a:t>equilibrensoi@laposte.net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A14C76-1F95-4EB5-971F-A1EFF557896D}"/>
              </a:ext>
            </a:extLst>
          </p:cNvPr>
          <p:cNvSpPr txBox="1"/>
          <p:nvPr/>
        </p:nvSpPr>
        <p:spPr>
          <a:xfrm>
            <a:off x="3168502" y="3540642"/>
            <a:ext cx="7134447" cy="63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7827F7-A2A8-4CF9-8A04-941AC96DCB0A}"/>
              </a:ext>
            </a:extLst>
          </p:cNvPr>
          <p:cNvSpPr txBox="1"/>
          <p:nvPr/>
        </p:nvSpPr>
        <p:spPr>
          <a:xfrm>
            <a:off x="3168502" y="2872646"/>
            <a:ext cx="6570921" cy="151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D720CE-1274-4EEF-B278-69E6456D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95" y="2267866"/>
            <a:ext cx="1588491" cy="22750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21F109-E8AA-4F9F-B144-F2524364B1E5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45" y="4899646"/>
            <a:ext cx="2432392" cy="151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3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4D76B3-9784-49D5-9459-C8F61965B95B}"/>
              </a:ext>
            </a:extLst>
          </p:cNvPr>
          <p:cNvSpPr txBox="1"/>
          <p:nvPr/>
        </p:nvSpPr>
        <p:spPr>
          <a:xfrm>
            <a:off x="1796902" y="839972"/>
            <a:ext cx="90376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CE4E76"/>
                </a:solidFill>
              </a:rPr>
              <a:t>Et aussi : en accompagnement </a:t>
            </a:r>
            <a:r>
              <a:rPr lang="fr-FR" sz="2400" b="1" dirty="0">
                <a:solidFill>
                  <a:srgbClr val="CE4E76"/>
                </a:solidFill>
              </a:rPr>
              <a:t>:</a:t>
            </a:r>
          </a:p>
          <a:p>
            <a:endParaRPr lang="fr-FR" b="1" u="sng" dirty="0"/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Pour les sportifs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dirty="0"/>
              <a:t>: </a:t>
            </a:r>
            <a:r>
              <a:rPr lang="fr-FR" b="1" dirty="0"/>
              <a:t>préparation, aide à la récupération…</a:t>
            </a:r>
          </a:p>
          <a:p>
            <a:endParaRPr lang="fr-FR" b="1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Lors d’évènements douloureux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b="1" dirty="0"/>
              <a:t>stimule l’organisme et aide au maintien énergétique… 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en préparation avant certains évènements</a:t>
            </a:r>
            <a:r>
              <a:rPr lang="fr-FR" b="1" dirty="0"/>
              <a:t> : quelques jours avant une anesthésie, un examen scolaire…. en soutien lors de sevrage tabagique, perte de poids…</a:t>
            </a:r>
          </a:p>
          <a:p>
            <a:endParaRPr lang="fr-FR" b="1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En accompagnement de la douleur et patients atteints de maladie chronique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dirty="0"/>
              <a:t>: </a:t>
            </a:r>
            <a:r>
              <a:rPr lang="fr-FR" b="1" dirty="0"/>
              <a:t>diminue la sensation et perception de la douleur, permet une meilleure tolérance des effets secondaires de traitements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E38811-C711-4645-881E-D2CAE29A847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9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856" y="914400"/>
            <a:ext cx="9069755" cy="204921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Pour tous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49" y="4083021"/>
            <a:ext cx="9144183" cy="1424643"/>
          </a:xfrm>
        </p:spPr>
        <p:txBody>
          <a:bodyPr>
            <a:normAutofit lnSpcReduction="10000"/>
          </a:bodyPr>
          <a:lstStyle/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r>
              <a:rPr lang="fr-FR" sz="2800" b="1" dirty="0">
                <a:solidFill>
                  <a:srgbClr val="7030A0"/>
                </a:solidFill>
              </a:rPr>
              <a:t>La réflexologie </a:t>
            </a:r>
            <a:r>
              <a:rPr lang="fr-FR" sz="2800" b="1" u="sng" dirty="0">
                <a:solidFill>
                  <a:srgbClr val="7030A0"/>
                </a:solidFill>
              </a:rPr>
              <a:t>est adaptée à tout âge : de 0 à 99 ans</a:t>
            </a:r>
            <a:r>
              <a:rPr lang="fr-FR" sz="2800" dirty="0">
                <a:solidFill>
                  <a:srgbClr val="7030A0"/>
                </a:solidFill>
              </a:rPr>
              <a:t>, </a:t>
            </a:r>
            <a:r>
              <a:rPr lang="fr-FR" sz="2800" b="1" dirty="0">
                <a:solidFill>
                  <a:srgbClr val="7030A0"/>
                </a:solidFill>
              </a:rPr>
              <a:t>chacun peut y trouver des bienfaits.</a:t>
            </a:r>
          </a:p>
          <a:p>
            <a:pPr algn="ctr"/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F14AD9-A1AD-4BA7-9492-12CCCF0C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84" y="2702331"/>
            <a:ext cx="4348716" cy="1685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0AEFCE-5EA9-48BC-8B98-6EA3FA6B1843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93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A9DC57-0D13-47FA-9E66-401B05C7131E}"/>
              </a:ext>
            </a:extLst>
          </p:cNvPr>
          <p:cNvSpPr txBox="1"/>
          <p:nvPr/>
        </p:nvSpPr>
        <p:spPr>
          <a:xfrm flipH="1">
            <a:off x="1765003" y="776174"/>
            <a:ext cx="94523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Sédentaire ou sportif, actif ou retraité, en convalescence ou en bonne santé, stressé, fatigué, cherchant à soulager un trouble ou juste à la recherche d’un moment de détente et de bien-être </a:t>
            </a:r>
            <a:r>
              <a:rPr lang="fr-FR" b="1" dirty="0">
                <a:solidFill>
                  <a:srgbClr val="CE4E76"/>
                </a:solidFill>
              </a:rPr>
              <a:t>: </a:t>
            </a:r>
            <a:r>
              <a:rPr lang="fr-FR" sz="2000" b="1" u="sng" dirty="0">
                <a:solidFill>
                  <a:srgbClr val="CE4E76"/>
                </a:solidFill>
              </a:rPr>
              <a:t>la Réflexologie vous sera bénéfique.</a:t>
            </a:r>
          </a:p>
          <a:p>
            <a:pPr algn="just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r-FR" dirty="0"/>
              <a:t> </a:t>
            </a:r>
          </a:p>
          <a:p>
            <a:endParaRPr lang="fr-FR" dirty="0"/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/>
              <a:t> </a:t>
            </a:r>
            <a:r>
              <a:rPr lang="fr-FR" b="1" i="1" dirty="0">
                <a:solidFill>
                  <a:srgbClr val="CE4E76"/>
                </a:solidFill>
              </a:rPr>
              <a:t>La réflexologie 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permet une approche différente et complémentaire de la médecine occidentale </a:t>
            </a:r>
            <a:r>
              <a:rPr lang="fr-FR" b="1" i="1" u="sng" dirty="0">
                <a:solidFill>
                  <a:schemeClr val="accent2">
                    <a:lumMod val="75000"/>
                  </a:schemeClr>
                </a:solidFill>
              </a:rPr>
              <a:t>mais ne se substitue pas à un diagnostic médical ni à un traitement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fr-FR" b="1" u="sng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1457EFA-60B2-4B70-B80A-BD6ED8C3BF4F}"/>
              </a:ext>
            </a:extLst>
          </p:cNvPr>
          <p:cNvSpPr/>
          <p:nvPr/>
        </p:nvSpPr>
        <p:spPr>
          <a:xfrm>
            <a:off x="2017853" y="2213517"/>
            <a:ext cx="6528392" cy="1440712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rial Narrow" panose="020B0606020202030204" pitchFamily="34" charset="0"/>
              </a:rPr>
              <a:t>Cependant, il est déconseillé de recevoir une séance </a:t>
            </a:r>
            <a:r>
              <a:rPr lang="fr-FR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</a:rPr>
              <a:t>Sur un pied blessé: ecchymose, coupure, entorses, fractures...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</a:rPr>
              <a:t>Chez la femme enceinte de moins de trois mois.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</a:rPr>
              <a:t>En cas de problèmes veineux  importants (phlébite, thrombose …)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19173F-DE3F-46D7-991C-3CE236469244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7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544300"/>
            <a:ext cx="8915399" cy="198582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A quel moment faire une séance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BB6E8F-CB61-4C9E-8E52-3856AC604A1E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82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37B54FF-569A-419F-8DC0-E362C4FCE5D7}"/>
              </a:ext>
            </a:extLst>
          </p:cNvPr>
          <p:cNvSpPr txBox="1"/>
          <p:nvPr/>
        </p:nvSpPr>
        <p:spPr>
          <a:xfrm>
            <a:off x="1743738" y="516115"/>
            <a:ext cx="94204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</a:rPr>
              <a:t>En prévention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fr-FR" sz="2000" dirty="0"/>
              <a:t>Afin de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maintenir un bon équilibre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u="sng" dirty="0">
                <a:solidFill>
                  <a:srgbClr val="CE4E76"/>
                </a:solidFill>
              </a:rPr>
              <a:t>1 à 2 séances à chaque changement de sa</a:t>
            </a:r>
            <a:r>
              <a:rPr lang="fr-FR" sz="2000" b="1" u="sng" dirty="0">
                <a:solidFill>
                  <a:srgbClr val="CE4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000" b="1" u="sng" dirty="0">
                <a:solidFill>
                  <a:srgbClr val="CE4E76"/>
                </a:solidFill>
              </a:rPr>
              <a:t>son</a:t>
            </a:r>
            <a:r>
              <a:rPr lang="fr-FR" sz="2000" dirty="0">
                <a:solidFill>
                  <a:srgbClr val="CE4E76"/>
                </a:solidFill>
              </a:rPr>
              <a:t>, </a:t>
            </a:r>
            <a:r>
              <a:rPr lang="fr-FR" sz="2000" b="1" dirty="0">
                <a:solidFill>
                  <a:srgbClr val="CE4E76"/>
                </a:solidFill>
              </a:rPr>
              <a:t>ou 1 séance par mois</a:t>
            </a:r>
            <a:r>
              <a:rPr lang="fr-FR" sz="2000" dirty="0">
                <a:solidFill>
                  <a:srgbClr val="CE4E76"/>
                </a:solidFill>
              </a:rPr>
              <a:t>.</a:t>
            </a:r>
          </a:p>
          <a:p>
            <a:r>
              <a:rPr lang="fr-FR" sz="2000" i="1" dirty="0">
                <a:latin typeface="Bahnschrift" panose="020B0502040204020203" pitchFamily="34" charset="0"/>
              </a:rPr>
              <a:t>Des séances régulières permettent à l’organisme de se débarrasser de ses toxines et de se sentir plus en forme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 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</a:rPr>
              <a:t>Pour son côté thérapeutique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fr-FR" sz="2000" dirty="0"/>
              <a:t>En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soulageant certains troubles dits fonctionnels 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u="sng" dirty="0">
                <a:solidFill>
                  <a:srgbClr val="CE4E76"/>
                </a:solidFill>
              </a:rPr>
              <a:t>3 séances sont souvent nécessaires</a:t>
            </a:r>
            <a:r>
              <a:rPr lang="fr-FR" sz="2000" u="sng" dirty="0">
                <a:solidFill>
                  <a:srgbClr val="CE4E76"/>
                </a:solidFill>
              </a:rPr>
              <a:t> </a:t>
            </a:r>
            <a:r>
              <a:rPr lang="fr-FR" sz="2000" i="1" dirty="0">
                <a:latin typeface="Bahnschrift" panose="020B0502040204020203" pitchFamily="34" charset="0"/>
              </a:rPr>
              <a:t>à une semaine d’intervalle pour répondre à une problématique précise, suivant le trouble à soulager.</a:t>
            </a:r>
          </a:p>
          <a:p>
            <a:r>
              <a:rPr lang="fr-FR" sz="2000" b="1" i="1" dirty="0">
                <a:latin typeface="Bahnschrift" panose="020B0502040204020203" pitchFamily="34" charset="0"/>
              </a:rPr>
              <a:t>Chaque personne va réagir de façon différente, l’organisme aussi</a:t>
            </a:r>
            <a:r>
              <a:rPr lang="fr-FR" sz="2000" b="1" dirty="0">
                <a:latin typeface="Bahnschrift" panose="020B0502040204020203" pitchFamily="34" charset="0"/>
              </a:rPr>
              <a:t>.</a:t>
            </a:r>
            <a:endParaRPr lang="fr-FR" sz="2000" dirty="0">
              <a:latin typeface="Bahnschrift" panose="020B0502040204020203" pitchFamily="34" charset="0"/>
            </a:endParaRPr>
          </a:p>
          <a:p>
            <a:r>
              <a:rPr lang="fr-FR" sz="20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</a:rPr>
              <a:t>En accompagnement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sz="2000" b="1" dirty="0">
                <a:solidFill>
                  <a:srgbClr val="CE4E76"/>
                </a:solidFill>
              </a:rPr>
              <a:t>Lors de maladies plus importantes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pour l’effet détente, revitalisation et en accompagnement de la prise en charge de la douleur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i="1" dirty="0">
                <a:latin typeface="Bahnschrift" panose="020B0502040204020203" pitchFamily="34" charset="0"/>
              </a:rPr>
              <a:t>Elle aide à supporter les traitements et les effets secondaires. Elle améliore la digestion, le sommeil et le stress lié à la maladie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731842-3376-4484-94E3-C0FFBFB1D6DD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5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93" y="1093670"/>
            <a:ext cx="8942164" cy="174115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La séance</a:t>
            </a:r>
            <a:br>
              <a:rPr lang="fr-FR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793" y="3955312"/>
            <a:ext cx="9048491" cy="2331720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>
                <a:solidFill>
                  <a:srgbClr val="00B050"/>
                </a:solidFill>
              </a:rPr>
              <a:t>J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BD7672-E53A-4432-BFB7-6CC2530C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55812" y="3457864"/>
            <a:ext cx="2240890" cy="14707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D9D5CB-11A6-491D-B0DF-38B6102402EA}"/>
              </a:ext>
            </a:extLst>
          </p:cNvPr>
          <p:cNvSpPr txBox="1"/>
          <p:nvPr/>
        </p:nvSpPr>
        <p:spPr>
          <a:xfrm flipH="1">
            <a:off x="2840579" y="5551680"/>
            <a:ext cx="8343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me déplace à domicile</a:t>
            </a:r>
          </a:p>
          <a:p>
            <a:pPr algn="ctr"/>
            <a:r>
              <a:rPr lang="fr-FR" b="1" u="sng" dirty="0">
                <a:solidFill>
                  <a:srgbClr val="7030A0"/>
                </a:solidFill>
              </a:rPr>
              <a:t>(possibilité en entreprise , en Etablissement)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4DE93B-BCC7-4596-8E7D-AD3A4E25FE28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2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1855780-D244-41C1-B42D-9FDD146043C2}"/>
              </a:ext>
            </a:extLst>
          </p:cNvPr>
          <p:cNvSpPr txBox="1"/>
          <p:nvPr/>
        </p:nvSpPr>
        <p:spPr>
          <a:xfrm>
            <a:off x="1594884" y="982176"/>
            <a:ext cx="93460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Votre temps de libre est précieux :</a:t>
            </a:r>
          </a:p>
          <a:p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rgbClr val="F725CF"/>
                </a:solidFill>
              </a:rPr>
              <a:t> </a:t>
            </a:r>
            <a:r>
              <a:rPr lang="fr-FR" sz="3200" b="1" u="sng" dirty="0">
                <a:solidFill>
                  <a:srgbClr val="CE4E76"/>
                </a:solidFill>
              </a:rPr>
              <a:t>je me propose de me déplacer à votre domicile</a:t>
            </a:r>
            <a:r>
              <a:rPr lang="fr-FR" sz="3200" dirty="0">
                <a:solidFill>
                  <a:srgbClr val="CE4E76"/>
                </a:solidFill>
              </a:rPr>
              <a:t>,</a:t>
            </a:r>
            <a:r>
              <a:rPr lang="fr-FR" sz="3200" b="1" dirty="0">
                <a:solidFill>
                  <a:srgbClr val="CE4E76"/>
                </a:solidFill>
              </a:rPr>
              <a:t> </a:t>
            </a:r>
            <a:r>
              <a:rPr lang="fr-FR" sz="2400" dirty="0"/>
              <a:t>dans le confort de votre intérieur 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Pas de temps de perdu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dirty="0"/>
              <a:t>dans les trajets, le stress des embouteillages, les enfants à faire garder, etc…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Vous pouvez garder ainsi le bénéfice du bien être </a:t>
            </a:r>
            <a:r>
              <a:rPr lang="fr-FR" sz="2400" dirty="0"/>
              <a:t>que vous a apporté la séance en restant chez vous après.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Vous ne vous occupez de rien, j’amène tout le matériel.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9AA6CA-A927-4B25-A39A-DE07A3940F3A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7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FC685B-D2D7-47E3-8539-28575AE3C6D1}"/>
              </a:ext>
            </a:extLst>
          </p:cNvPr>
          <p:cNvSpPr txBox="1"/>
          <p:nvPr/>
        </p:nvSpPr>
        <p:spPr>
          <a:xfrm>
            <a:off x="1446027" y="1218025"/>
            <a:ext cx="10207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CE4E76"/>
                </a:solidFill>
              </a:rPr>
              <a:t>Ma posture de Réflexologue </a:t>
            </a:r>
            <a:r>
              <a:rPr lang="fr-FR" sz="2400" b="1" dirty="0"/>
              <a:t>est celle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de la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bienveillance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du respect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du non jugement et de la discrétion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b="1" u="sng" dirty="0">
                <a:solidFill>
                  <a:srgbClr val="CE4E76"/>
                </a:solidFill>
              </a:rPr>
              <a:t>Je suis à votre écoute pour adapter la séance à votre problématique et votre attente.</a:t>
            </a:r>
          </a:p>
          <a:p>
            <a:pPr algn="just"/>
            <a:endParaRPr lang="fr-FR" sz="2400" b="1" u="sng" dirty="0">
              <a:solidFill>
                <a:srgbClr val="F725CF"/>
              </a:solidFill>
            </a:endParaRPr>
          </a:p>
          <a:p>
            <a:pPr algn="just"/>
            <a:r>
              <a:rPr lang="fr-FR" sz="2400" b="1" dirty="0"/>
              <a:t>Parce que vous êtes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unique,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CE4E76"/>
                </a:solidFill>
              </a:rPr>
              <a:t>chaque séance est différente ;</a:t>
            </a:r>
            <a:r>
              <a:rPr lang="fr-FR" sz="2400" b="1" dirty="0"/>
              <a:t> je vous accueille dans l’instant présent, là où vous en êtes aujourd’hui…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CB2AF4-B82E-4033-9B59-42D24D5C426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7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544300"/>
            <a:ext cx="8915399" cy="198582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</a:rPr>
              <a:t>Comment se déroule une séance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r-FR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284" y="3253682"/>
            <a:ext cx="8915399" cy="2647388"/>
          </a:xfrm>
        </p:spPr>
        <p:txBody>
          <a:bodyPr>
            <a:noAutofit/>
          </a:bodyPr>
          <a:lstStyle/>
          <a:p>
            <a:r>
              <a:rPr lang="fr-FR" b="1" dirty="0"/>
              <a:t>Parce qu’il est essentiel de savoir </a:t>
            </a:r>
          </a:p>
          <a:p>
            <a:r>
              <a:rPr lang="fr-FR" b="1" dirty="0"/>
              <a:t>ce qui vous attend….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98E655-46ED-42A2-93CA-A9F1C1153F1B}"/>
              </a:ext>
            </a:extLst>
          </p:cNvPr>
          <p:cNvSpPr txBox="1"/>
          <p:nvPr/>
        </p:nvSpPr>
        <p:spPr>
          <a:xfrm>
            <a:off x="2440356" y="4476306"/>
            <a:ext cx="8261497" cy="200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6EF3B6-4799-41F4-8796-9F41DE4D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818" y="3253682"/>
            <a:ext cx="1424763" cy="23816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848856-3725-4EDB-98DA-5A72D7CA2745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6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7BEC85-E14A-4825-AEA7-719ECE9E0983}"/>
              </a:ext>
            </a:extLst>
          </p:cNvPr>
          <p:cNvSpPr txBox="1"/>
          <p:nvPr/>
        </p:nvSpPr>
        <p:spPr>
          <a:xfrm>
            <a:off x="1477926" y="467833"/>
            <a:ext cx="10132827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CE4E76"/>
                </a:solidFill>
              </a:rPr>
              <a:t>La séance dure approximativement 1 H</a:t>
            </a:r>
            <a:r>
              <a:rPr lang="fr-FR" sz="2800" b="1" dirty="0">
                <a:solidFill>
                  <a:srgbClr val="CE4E76"/>
                </a:solidFill>
              </a:rPr>
              <a:t> </a:t>
            </a:r>
            <a:r>
              <a:rPr lang="fr-FR" b="1" dirty="0"/>
              <a:t>(un peu plus pour la 1</a:t>
            </a:r>
            <a:r>
              <a:rPr lang="fr-FR" b="1" baseline="30000" dirty="0"/>
              <a:t>ère</a:t>
            </a:r>
            <a:r>
              <a:rPr lang="fr-FR" b="1" dirty="0"/>
              <a:t> séance)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Entretien préalable pour échanger </a:t>
            </a:r>
            <a:r>
              <a:rPr lang="fr-FR" sz="2000" b="1" dirty="0"/>
              <a:t>sur l’objet de votre venue, votre état de santé, vos troubles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afin d’adapter la séance à vos besoins. </a:t>
            </a:r>
            <a:r>
              <a:rPr lang="fr-FR" sz="2000" b="1" dirty="0"/>
              <a:t>Vous êtes libre de m’exprimer ce qui vous semble important de m’indiquer.</a:t>
            </a:r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Vous vous installez dans un fauteuil relax </a:t>
            </a:r>
            <a:r>
              <a:rPr lang="fr-FR" sz="2000" b="1" dirty="0"/>
              <a:t>confortable et inclinable, vos pieds sont surélevés. Vous restez habillé, seuls les pieds sont découverts jusqu’au mollet.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Après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quelques techniques de relaxation des pieds</a:t>
            </a:r>
            <a:r>
              <a:rPr lang="fr-FR" sz="2000" b="1" dirty="0"/>
              <a:t>,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la séance commence</a:t>
            </a:r>
            <a:r>
              <a:rPr lang="fr-FR" sz="2000" b="1" dirty="0"/>
              <a:t>. Pendant environ 1 h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j’alterne les stimulations sur les zones</a:t>
            </a:r>
            <a:r>
              <a:rPr lang="fr-FR" sz="2000" b="1" dirty="0"/>
              <a:t>, selon les besoins de votre corps qui se reflètent sur vos pieds.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La séance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se termine par 10 min de massage du pied</a:t>
            </a:r>
            <a:r>
              <a:rPr lang="fr-FR" sz="2000" b="1" dirty="0"/>
              <a:t> à base d’huile végétale Bio (je suis également formée au modelage détente du pied).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Nous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échangeons sur la séance </a:t>
            </a:r>
            <a:r>
              <a:rPr lang="fr-FR" sz="2000" b="1" dirty="0"/>
              <a:t>si vous le souhaitez.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EF83E6-4676-4AD9-A529-0728B3AC1FEA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87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BE25E0-376B-4F0D-BB07-70F1C9AD53B0}"/>
              </a:ext>
            </a:extLst>
          </p:cNvPr>
          <p:cNvSpPr txBox="1"/>
          <p:nvPr/>
        </p:nvSpPr>
        <p:spPr>
          <a:xfrm>
            <a:off x="1499190" y="4845309"/>
            <a:ext cx="995207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Notre mode de vie actuel, nos obligations familiales ou professionnelles, des évènements douloureux entraînent  des tensions, du stress qui perturbent notre Equilibre et provoquent divers maux.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A33F826-FE54-45D3-A043-668CF8ACC534}"/>
              </a:ext>
            </a:extLst>
          </p:cNvPr>
          <p:cNvSpPr/>
          <p:nvPr/>
        </p:nvSpPr>
        <p:spPr>
          <a:xfrm>
            <a:off x="1963921" y="2056422"/>
            <a:ext cx="8264157" cy="17118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lumMod val="104000"/>
                  <a:tint val="66000"/>
                  <a:satMod val="160000"/>
                </a:schemeClr>
              </a:gs>
              <a:gs pos="50000">
                <a:schemeClr val="accent1">
                  <a:tint val="70000"/>
                  <a:lumMod val="104000"/>
                  <a:tint val="44500"/>
                  <a:satMod val="160000"/>
                </a:schemeClr>
              </a:gs>
              <a:gs pos="100000">
                <a:schemeClr val="accent1">
                  <a:tint val="70000"/>
                  <a:lumMod val="104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Avez-vous pensé à une méthode naturelle et efficace pour vous apaiser et soulager certains troubles ?</a:t>
            </a:r>
          </a:p>
          <a:p>
            <a:pPr algn="ctr"/>
            <a:r>
              <a:rPr lang="fr-FR" sz="2400" b="1" dirty="0"/>
              <a:t> </a:t>
            </a:r>
            <a:r>
              <a:rPr lang="fr-FR" sz="2400" b="1" i="1" u="sng" dirty="0">
                <a:solidFill>
                  <a:srgbClr val="CE4E76"/>
                </a:solidFill>
              </a:rPr>
              <a:t>La Réflexologie plantaire peut vous aider</a:t>
            </a:r>
            <a:endParaRPr lang="fr-FR" sz="2400" dirty="0">
              <a:solidFill>
                <a:srgbClr val="CE4E76"/>
              </a:solidFill>
            </a:endParaRPr>
          </a:p>
          <a:p>
            <a:pPr algn="ctr"/>
            <a:r>
              <a:rPr lang="fr-FR" sz="2400" b="1" i="1" u="sng" dirty="0">
                <a:solidFill>
                  <a:srgbClr val="CE4E76"/>
                </a:solidFill>
              </a:rPr>
              <a:t>Ayez le  bon Réflex’  !</a:t>
            </a:r>
            <a:endParaRPr lang="fr-FR" sz="2400" dirty="0">
              <a:solidFill>
                <a:srgbClr val="CE4E76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27F159A-8C66-4F18-AF9C-D609FB03E44A}"/>
              </a:ext>
            </a:extLst>
          </p:cNvPr>
          <p:cNvSpPr/>
          <p:nvPr/>
        </p:nvSpPr>
        <p:spPr>
          <a:xfrm>
            <a:off x="606942" y="2772770"/>
            <a:ext cx="1169581" cy="318977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Stress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789DDCC-9722-4536-8DEB-BE04FB963419}"/>
              </a:ext>
            </a:extLst>
          </p:cNvPr>
          <p:cNvSpPr/>
          <p:nvPr/>
        </p:nvSpPr>
        <p:spPr>
          <a:xfrm>
            <a:off x="5830627" y="4325961"/>
            <a:ext cx="2530550" cy="269679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Manque d’énergie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01C8085-2A6F-4884-8C71-0598FAAB0819}"/>
              </a:ext>
            </a:extLst>
          </p:cNvPr>
          <p:cNvSpPr/>
          <p:nvPr/>
        </p:nvSpPr>
        <p:spPr>
          <a:xfrm>
            <a:off x="4478080" y="1372144"/>
            <a:ext cx="2073349" cy="318977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Jambes lourdes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C5EB1FC-FBA3-42E1-99C6-24123C801A94}"/>
              </a:ext>
            </a:extLst>
          </p:cNvPr>
          <p:cNvSpPr/>
          <p:nvPr/>
        </p:nvSpPr>
        <p:spPr>
          <a:xfrm>
            <a:off x="863453" y="1375765"/>
            <a:ext cx="2618269" cy="318978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Troubles du sommeil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1DD45B4-D3EE-4D5D-896B-9F75FA7D1FA3}"/>
              </a:ext>
            </a:extLst>
          </p:cNvPr>
          <p:cNvSpPr/>
          <p:nvPr/>
        </p:nvSpPr>
        <p:spPr>
          <a:xfrm>
            <a:off x="8412128" y="648111"/>
            <a:ext cx="2711301" cy="269679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Tensions musculaires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1D0D683-C4F3-4886-BE12-43F48C51ADF5}"/>
              </a:ext>
            </a:extLst>
          </p:cNvPr>
          <p:cNvSpPr/>
          <p:nvPr/>
        </p:nvSpPr>
        <p:spPr>
          <a:xfrm>
            <a:off x="1855380" y="658907"/>
            <a:ext cx="1350334" cy="318977"/>
          </a:xfrm>
          <a:prstGeom prst="roundRect">
            <a:avLst>
              <a:gd name="adj" fmla="val 0"/>
            </a:avLst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migraines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59A95F1-5784-4255-9272-0093F6366C0A}"/>
              </a:ext>
            </a:extLst>
          </p:cNvPr>
          <p:cNvSpPr/>
          <p:nvPr/>
        </p:nvSpPr>
        <p:spPr>
          <a:xfrm>
            <a:off x="1191732" y="4268162"/>
            <a:ext cx="3232298" cy="347487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Troubles de la ménopause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652C7C6-CE85-429F-95BA-BF4B16621659}"/>
              </a:ext>
            </a:extLst>
          </p:cNvPr>
          <p:cNvSpPr/>
          <p:nvPr/>
        </p:nvSpPr>
        <p:spPr>
          <a:xfrm>
            <a:off x="10336620" y="2587478"/>
            <a:ext cx="1573618" cy="255179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Mal de dos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A130ABD-8D20-4114-9B83-85274D16D6BB}"/>
              </a:ext>
            </a:extLst>
          </p:cNvPr>
          <p:cNvSpPr/>
          <p:nvPr/>
        </p:nvSpPr>
        <p:spPr>
          <a:xfrm>
            <a:off x="4879014" y="618025"/>
            <a:ext cx="2216888" cy="302059"/>
          </a:xfrm>
          <a:prstGeom prst="roundRect">
            <a:avLst/>
          </a:prstGeom>
          <a:ln>
            <a:solidFill>
              <a:srgbClr val="F725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Constipation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3085D5E-E77C-4A8B-BEC2-7D03557C3E5C}"/>
              </a:ext>
            </a:extLst>
          </p:cNvPr>
          <p:cNvSpPr/>
          <p:nvPr/>
        </p:nvSpPr>
        <p:spPr>
          <a:xfrm>
            <a:off x="8412128" y="1291956"/>
            <a:ext cx="2216888" cy="278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Maux d’estomac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9596F1E-776C-4D9C-806A-04F6C778C103}"/>
              </a:ext>
            </a:extLst>
          </p:cNvPr>
          <p:cNvSpPr/>
          <p:nvPr/>
        </p:nvSpPr>
        <p:spPr>
          <a:xfrm>
            <a:off x="10219219" y="4174931"/>
            <a:ext cx="1456660" cy="30205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Anxiété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6361E1E-4AC8-4048-A7FB-4805590E33E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0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1CEFC-131E-46A7-8DAA-851ED7C5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163" y="1116419"/>
            <a:ext cx="9149684" cy="266877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CE4E76"/>
                </a:solidFill>
              </a:rPr>
              <a:t>La Réflexologie Plantaire</a:t>
            </a:r>
            <a:br>
              <a:rPr lang="fr-FR" sz="4000" dirty="0">
                <a:solidFill>
                  <a:srgbClr val="00B050"/>
                </a:solidFill>
              </a:rPr>
            </a:b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</a:rPr>
              <a:t>Mes prestations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B7235B-70F1-4258-BBCF-C03F772C5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746" y="5475249"/>
            <a:ext cx="8794866" cy="42841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B9F238-3864-4673-86CF-5952CF7766D2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839C0F-865C-47AA-8DE6-6A96C0664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033" y="3281159"/>
            <a:ext cx="1777226" cy="22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E7BD133-7178-4D73-95B7-73742BDB6176}"/>
              </a:ext>
            </a:extLst>
          </p:cNvPr>
          <p:cNvSpPr txBox="1"/>
          <p:nvPr/>
        </p:nvSpPr>
        <p:spPr>
          <a:xfrm>
            <a:off x="1185412" y="612576"/>
            <a:ext cx="10311263" cy="53860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725CF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E4E76"/>
                </a:solidFill>
              </a:rPr>
              <a:t>Tarifs  et prestations </a:t>
            </a:r>
            <a:r>
              <a:rPr lang="fr-FR" sz="1600" b="1" dirty="0">
                <a:solidFill>
                  <a:srgbClr val="CE4E76"/>
                </a:solidFill>
              </a:rPr>
              <a:t>:</a:t>
            </a:r>
            <a:endParaRPr lang="fr-FR" sz="1600" dirty="0">
              <a:solidFill>
                <a:srgbClr val="CE4E76"/>
              </a:solidFill>
            </a:endParaRPr>
          </a:p>
          <a:p>
            <a:r>
              <a:rPr lang="fr-FR" sz="1000" b="1" u="sng" dirty="0">
                <a:solidFill>
                  <a:schemeClr val="accent2">
                    <a:lumMod val="75000"/>
                  </a:schemeClr>
                </a:solidFill>
              </a:rPr>
              <a:t>Prestations à votre domicile</a:t>
            </a:r>
            <a:r>
              <a:rPr lang="fr-FR" sz="1000" b="1" dirty="0"/>
              <a:t>, sans frais supplémentaire dans un rayon de 10 kms autour de la Commune de Ste Gemmes Sur Loire (au-delà, je facture 0,50 € par kilomètres).</a:t>
            </a:r>
          </a:p>
          <a:p>
            <a:endParaRPr lang="fr-FR" sz="1200" b="1" u="sng" dirty="0"/>
          </a:p>
          <a:p>
            <a:r>
              <a:rPr lang="fr-FR" sz="1200" b="1" u="sng" dirty="0">
                <a:solidFill>
                  <a:schemeClr val="accent2">
                    <a:lumMod val="75000"/>
                  </a:schemeClr>
                </a:solidFill>
              </a:rPr>
              <a:t>REFLEXOLOGIE PLANTAIRE 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 :</a:t>
            </a:r>
          </a:p>
          <a:p>
            <a:endParaRPr lang="fr-FR" sz="1200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sz="1400" dirty="0"/>
              <a:t>  </a:t>
            </a:r>
            <a:endParaRPr lang="fr-FR" sz="1400" b="1" dirty="0"/>
          </a:p>
          <a:p>
            <a:endParaRPr lang="fr-FR" sz="12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200" b="1" u="sng" dirty="0">
                <a:solidFill>
                  <a:schemeClr val="accent2">
                    <a:lumMod val="75000"/>
                  </a:schemeClr>
                </a:solidFill>
              </a:rPr>
              <a:t>MASSAGE BIEN-ETRE DES PIEDS 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000" b="1" dirty="0"/>
              <a:t>* </a:t>
            </a:r>
            <a:r>
              <a:rPr lang="fr-FR" sz="1000" b="1" u="sng" dirty="0">
                <a:solidFill>
                  <a:schemeClr val="accent2">
                    <a:lumMod val="75000"/>
                  </a:schemeClr>
                </a:solidFill>
              </a:rPr>
              <a:t>Possibilité de Bons cadeaux </a:t>
            </a:r>
            <a:r>
              <a:rPr lang="fr-FR" sz="1000" b="1" dirty="0"/>
              <a:t>: Soyez sûr (e) de faire plaisir en offrant à vos proches un moment de détente et de bien-être. Prenez soin de ceux que vous aimez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3C6D94-2A5B-4CE4-8D9F-928AC681E31F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22C053C0-CC18-40A5-BC84-C3183B297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46686"/>
              </p:ext>
            </p:extLst>
          </p:nvPr>
        </p:nvGraphicFramePr>
        <p:xfrm>
          <a:off x="1828800" y="1597094"/>
          <a:ext cx="6915150" cy="152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225">
                  <a:extLst>
                    <a:ext uri="{9D8B030D-6E8A-4147-A177-3AD203B41FA5}">
                      <a16:colId xmlns:a16="http://schemas.microsoft.com/office/drawing/2014/main" val="2472654528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30817923"/>
                    </a:ext>
                  </a:extLst>
                </a:gridCol>
              </a:tblGrid>
              <a:tr h="373145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fr-FR" sz="1000" dirty="0">
                          <a:solidFill>
                            <a:srgbClr val="CE4E76"/>
                          </a:solidFill>
                        </a:rPr>
                        <a:t>séance Réflexologie Plantaire </a:t>
                      </a:r>
                      <a:r>
                        <a:rPr lang="fr-FR" sz="1000" dirty="0">
                          <a:solidFill>
                            <a:sysClr val="windowText" lastClr="000000"/>
                          </a:solidFill>
                        </a:rPr>
                        <a:t>1h (+10 min de massage)……………………………..............</a:t>
                      </a:r>
                    </a:p>
                    <a:p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sz="800" b="0" dirty="0">
                          <a:solidFill>
                            <a:sysClr val="windowText" lastClr="000000"/>
                          </a:solidFill>
                        </a:rPr>
                        <a:t>1h15) pour la 1</a:t>
                      </a:r>
                      <a:r>
                        <a:rPr lang="fr-FR" sz="800" b="0" baseline="30000" dirty="0">
                          <a:solidFill>
                            <a:sysClr val="windowText" lastClr="000000"/>
                          </a:solidFill>
                        </a:rPr>
                        <a:t>ère</a:t>
                      </a:r>
                      <a:r>
                        <a:rPr lang="fr-FR" sz="800" b="0" dirty="0">
                          <a:solidFill>
                            <a:sysClr val="windowText" lastClr="000000"/>
                          </a:solidFill>
                        </a:rPr>
                        <a:t> séance le temps de l’entretien en plus)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ysClr val="windowText" lastClr="000000"/>
                          </a:solidFill>
                        </a:rPr>
                        <a:t>50 €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034832"/>
                  </a:ext>
                </a:extLst>
              </a:tr>
              <a:tr h="238822">
                <a:tc>
                  <a:txBody>
                    <a:bodyPr/>
                    <a:lstStyle/>
                    <a:p>
                      <a:r>
                        <a:rPr lang="fr-FR" sz="1000" b="1" dirty="0"/>
                        <a:t>Forfait pour 3 séances……………………………………………………………………………………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ysClr val="windowText" lastClr="000000"/>
                          </a:solidFill>
                        </a:rPr>
                        <a:t>120 €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05070"/>
                  </a:ext>
                </a:extLst>
              </a:tr>
              <a:tr h="238822">
                <a:tc>
                  <a:txBody>
                    <a:bodyPr/>
                    <a:lstStyle/>
                    <a:p>
                      <a:r>
                        <a:rPr lang="fr-FR" sz="1000" b="1" dirty="0"/>
                        <a:t>Forfait pour 5 séances</a:t>
                      </a:r>
                      <a:r>
                        <a:rPr lang="fr-FR" sz="1000" dirty="0"/>
                        <a:t>……………………………………………………………………………………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ysClr val="windowText" lastClr="000000"/>
                          </a:solidFill>
                        </a:rPr>
                        <a:t>190 €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51339"/>
                  </a:ext>
                </a:extLst>
              </a:tr>
              <a:tr h="238822">
                <a:tc>
                  <a:txBody>
                    <a:bodyPr/>
                    <a:lstStyle/>
                    <a:p>
                      <a:r>
                        <a:rPr lang="fr-FR" sz="1000" b="1" dirty="0"/>
                        <a:t>1 séance découverte 40 min</a:t>
                      </a:r>
                      <a:r>
                        <a:rPr lang="fr-FR" sz="1000" dirty="0"/>
                        <a:t>……………………………………………………………………..........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ysClr val="windowText" lastClr="000000"/>
                          </a:solidFill>
                        </a:rPr>
                        <a:t>35 €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36261"/>
                  </a:ext>
                </a:extLst>
              </a:tr>
              <a:tr h="398036">
                <a:tc>
                  <a:txBody>
                    <a:bodyPr/>
                    <a:lstStyle/>
                    <a:p>
                      <a:r>
                        <a:rPr lang="fr-FR" sz="1000" b="1" dirty="0"/>
                        <a:t>1 séance enfant (jusqu’à 12ans, séance de 30 min)</a:t>
                      </a:r>
                      <a:r>
                        <a:rPr lang="fr-FR" sz="1000" dirty="0"/>
                        <a:t>………………………………………………</a:t>
                      </a:r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ysClr val="windowText" lastClr="000000"/>
                          </a:solidFill>
                        </a:rPr>
                        <a:t>30 €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860"/>
                  </a:ext>
                </a:extLst>
              </a:tr>
            </a:tbl>
          </a:graphicData>
        </a:graphic>
      </p:graphicFrame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24230844-E6D9-4D6F-B430-61915CC38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211"/>
              </p:ext>
            </p:extLst>
          </p:nvPr>
        </p:nvGraphicFramePr>
        <p:xfrm>
          <a:off x="1828800" y="3122890"/>
          <a:ext cx="69151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551">
                  <a:extLst>
                    <a:ext uri="{9D8B030D-6E8A-4147-A177-3AD203B41FA5}">
                      <a16:colId xmlns:a16="http://schemas.microsoft.com/office/drawing/2014/main" val="1263688874"/>
                    </a:ext>
                  </a:extLst>
                </a:gridCol>
                <a:gridCol w="1293599">
                  <a:extLst>
                    <a:ext uri="{9D8B030D-6E8A-4147-A177-3AD203B41FA5}">
                      <a16:colId xmlns:a16="http://schemas.microsoft.com/office/drawing/2014/main" val="1054953777"/>
                    </a:ext>
                  </a:extLst>
                </a:gridCol>
              </a:tblGrid>
              <a:tr h="324048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1séance </a:t>
                      </a:r>
                      <a:r>
                        <a:rPr lang="fr-FR" sz="1000" dirty="0">
                          <a:solidFill>
                            <a:srgbClr val="CE4E76"/>
                          </a:solidFill>
                        </a:rPr>
                        <a:t>Réflexologie plantaire + massage détente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1H30……………………………...............</a:t>
                      </a:r>
                    </a:p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comprend 1 H de réflexologie + 30 min de massage des pieds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70 €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16738"/>
                  </a:ext>
                </a:extLst>
              </a:tr>
            </a:tbl>
          </a:graphicData>
        </a:graphic>
      </p:graphicFrame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2C92C8C4-A8F0-479A-90D3-C914253AA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84694"/>
              </p:ext>
            </p:extLst>
          </p:nvPr>
        </p:nvGraphicFramePr>
        <p:xfrm>
          <a:off x="1866900" y="4066583"/>
          <a:ext cx="6905625" cy="96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275">
                  <a:extLst>
                    <a:ext uri="{9D8B030D-6E8A-4147-A177-3AD203B41FA5}">
                      <a16:colId xmlns:a16="http://schemas.microsoft.com/office/drawing/2014/main" val="29828795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3782207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 séance </a:t>
                      </a:r>
                      <a:r>
                        <a:rPr lang="fr-FR" sz="1000" dirty="0">
                          <a:solidFill>
                            <a:srgbClr val="CE4E76"/>
                          </a:solidFill>
                        </a:rPr>
                        <a:t>Massage détente des pieds</a:t>
                      </a:r>
                    </a:p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Libère les tensions, favorise la détente de tout le corps, à la fois stimulant et relaxant…..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53431"/>
                  </a:ext>
                </a:extLst>
              </a:tr>
              <a:tr h="195991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Massage Détente des pieds 40 min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………………………………………………………………....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35 €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62903"/>
                  </a:ext>
                </a:extLst>
              </a:tr>
              <a:tr h="320354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Massage Détente des pieds 1 H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.................................................................................................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45 €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06039"/>
                  </a:ext>
                </a:extLst>
              </a:tr>
            </a:tbl>
          </a:graphicData>
        </a:graphic>
      </p:graphicFrame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2F36396-039B-4C51-8C94-AC11E64DDF77}"/>
              </a:ext>
            </a:extLst>
          </p:cNvPr>
          <p:cNvSpPr/>
          <p:nvPr/>
        </p:nvSpPr>
        <p:spPr>
          <a:xfrm>
            <a:off x="8876305" y="1646702"/>
            <a:ext cx="2459440" cy="3217712"/>
          </a:xfrm>
          <a:prstGeom prst="roundRect">
            <a:avLst/>
          </a:prstGeom>
          <a:ln>
            <a:solidFill>
              <a:srgbClr val="CE4E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u="sng" dirty="0">
                <a:solidFill>
                  <a:schemeClr val="accent2">
                    <a:lumMod val="75000"/>
                  </a:schemeClr>
                </a:solidFill>
              </a:rPr>
              <a:t>Formule DETENTE  DUO</a:t>
            </a:r>
          </a:p>
          <a:p>
            <a:pPr algn="ctr"/>
            <a:r>
              <a:rPr lang="fr-FR" sz="1050" b="1" dirty="0">
                <a:solidFill>
                  <a:schemeClr val="accent2">
                    <a:lumMod val="75000"/>
                  </a:schemeClr>
                </a:solidFill>
              </a:rPr>
              <a:t>Duo copines -Duo couple</a:t>
            </a:r>
          </a:p>
          <a:p>
            <a:pPr algn="ctr"/>
            <a:r>
              <a:rPr lang="fr-FR" sz="1050" b="1" dirty="0">
                <a:solidFill>
                  <a:schemeClr val="accent2">
                    <a:lumMod val="75000"/>
                  </a:schemeClr>
                </a:solidFill>
              </a:rPr>
              <a:t>Duo Mère-filles – etc.</a:t>
            </a:r>
          </a:p>
          <a:p>
            <a:pPr algn="ctr"/>
            <a:r>
              <a:rPr lang="fr-FR" sz="1050" b="1" dirty="0">
                <a:solidFill>
                  <a:schemeClr val="tx1"/>
                </a:solidFill>
              </a:rPr>
              <a:t>2 séances de </a:t>
            </a:r>
            <a:r>
              <a:rPr lang="fr-FR" sz="1050" b="1" dirty="0">
                <a:solidFill>
                  <a:srgbClr val="CE4E76"/>
                </a:solidFill>
              </a:rPr>
              <a:t>Réflexologie Plantaire </a:t>
            </a:r>
            <a:r>
              <a:rPr lang="fr-FR" sz="1050" b="1" dirty="0">
                <a:solidFill>
                  <a:schemeClr val="tx1"/>
                </a:solidFill>
              </a:rPr>
              <a:t>ou</a:t>
            </a:r>
            <a:r>
              <a:rPr lang="fr-FR" sz="10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050" b="1" dirty="0">
                <a:solidFill>
                  <a:srgbClr val="CE4E76"/>
                </a:solidFill>
              </a:rPr>
              <a:t>Massage des pieds </a:t>
            </a:r>
            <a:r>
              <a:rPr lang="fr-FR" sz="1050" b="1" dirty="0">
                <a:solidFill>
                  <a:schemeClr val="tx1"/>
                </a:solidFill>
              </a:rPr>
              <a:t>à partager à 2</a:t>
            </a:r>
          </a:p>
          <a:p>
            <a:pPr algn="ctr"/>
            <a:endParaRPr lang="fr-FR" sz="1050" b="1" dirty="0">
              <a:solidFill>
                <a:schemeClr val="tx1"/>
              </a:solidFill>
            </a:endParaRPr>
          </a:p>
          <a:p>
            <a:pPr algn="ctr"/>
            <a:r>
              <a:rPr lang="fr-FR" sz="1050" b="1" dirty="0">
                <a:solidFill>
                  <a:schemeClr val="tx1"/>
                </a:solidFill>
              </a:rPr>
              <a:t>Tarif pour 2 personnes 1H30</a:t>
            </a:r>
          </a:p>
          <a:p>
            <a:pPr algn="ctr"/>
            <a:r>
              <a:rPr lang="fr-FR" sz="1050" b="1" dirty="0">
                <a:solidFill>
                  <a:schemeClr val="tx1"/>
                </a:solidFill>
              </a:rPr>
              <a:t>45 min/ personne </a:t>
            </a:r>
            <a:r>
              <a:rPr lang="fr-FR" sz="1050" b="1" u="sng" dirty="0">
                <a:solidFill>
                  <a:schemeClr val="tx1"/>
                </a:solidFill>
              </a:rPr>
              <a:t>à tour de rôle, une personne après l’autre</a:t>
            </a:r>
          </a:p>
          <a:p>
            <a:pPr algn="ctr"/>
            <a:r>
              <a:rPr lang="fr-FR" sz="1050" b="1" dirty="0">
                <a:solidFill>
                  <a:srgbClr val="CE4E76"/>
                </a:solidFill>
              </a:rPr>
              <a:t>75 € pour 2</a:t>
            </a:r>
          </a:p>
          <a:p>
            <a:pPr algn="ctr"/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0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78260-ECBB-4D33-A7FA-AA56D89591E3}"/>
              </a:ext>
            </a:extLst>
          </p:cNvPr>
          <p:cNvSpPr/>
          <p:nvPr/>
        </p:nvSpPr>
        <p:spPr>
          <a:xfrm>
            <a:off x="9001125" y="1509894"/>
            <a:ext cx="1362075" cy="438150"/>
          </a:xfrm>
          <a:prstGeom prst="rect">
            <a:avLst/>
          </a:prstGeom>
          <a:solidFill>
            <a:srgbClr val="FFCCFF"/>
          </a:solidFill>
          <a:ln>
            <a:solidFill>
              <a:srgbClr val="CE4E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BIEN ETRE et DETENTE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4647F-6CAA-4282-81DF-B85C511A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255" y="1199983"/>
            <a:ext cx="826226" cy="10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A0D282-9F83-499D-A32A-8863A4556150}"/>
              </a:ext>
            </a:extLst>
          </p:cNvPr>
          <p:cNvSpPr txBox="1"/>
          <p:nvPr/>
        </p:nvSpPr>
        <p:spPr>
          <a:xfrm>
            <a:off x="1818168" y="584791"/>
            <a:ext cx="966499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E4E76"/>
                </a:solidFill>
              </a:rPr>
              <a:t>Remboursement de votre séance </a:t>
            </a:r>
            <a:r>
              <a:rPr lang="fr-FR" b="1" dirty="0">
                <a:solidFill>
                  <a:srgbClr val="CE4E76"/>
                </a:solidFill>
              </a:rPr>
              <a:t>:</a:t>
            </a:r>
          </a:p>
          <a:p>
            <a:endParaRPr lang="fr-FR" dirty="0"/>
          </a:p>
          <a:p>
            <a:r>
              <a:rPr lang="fr-FR" b="1" dirty="0"/>
              <a:t>Les séances de Réflexologie plantaire ne sont pas remboursées par la Sécurité Sociale,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cependant les mutuelles sont de plus en plus nombreuses à rembourser « les Médecines Douces » dont la Réflexologie plantaire.</a:t>
            </a:r>
          </a:p>
          <a:p>
            <a:r>
              <a:rPr lang="fr-FR" b="1" dirty="0"/>
              <a:t>           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N’hésitez pas à vous renseignez auprès de votre mutuelle</a:t>
            </a:r>
            <a:r>
              <a:rPr lang="fr-FR" b="1" dirty="0"/>
              <a:t> (je peux établir une facture sur demande).</a:t>
            </a:r>
          </a:p>
          <a:p>
            <a:endParaRPr lang="fr-FR" b="1" dirty="0"/>
          </a:p>
          <a:p>
            <a:r>
              <a:rPr lang="fr-FR" b="1" dirty="0"/>
              <a:t>Mes compétences professionnelles sont assurées par des formations certifiantes validées par des épreuves écrites, orales et pratiques, afin d’ exercer les prestations proposées. </a:t>
            </a:r>
          </a:p>
          <a:p>
            <a:endParaRPr lang="fr-FR" b="1" dirty="0"/>
          </a:p>
          <a:p>
            <a:r>
              <a:rPr lang="fr-FR" b="1" u="sng" dirty="0"/>
              <a:t>Formations</a:t>
            </a:r>
            <a:r>
              <a:rPr lang="fr-FR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</a:rPr>
              <a:t>Certificat de Praticien en Réflexologie Plantaire (Méthode INGHAM) obtenu après un cursus complet  à l’Ecole Réflex Bien </a:t>
            </a:r>
            <a:r>
              <a:rPr lang="fr-FR" dirty="0" err="1">
                <a:latin typeface="Agency FB" panose="020B0503020202020204" pitchFamily="34" charset="0"/>
              </a:rPr>
              <a:t>Etre</a:t>
            </a:r>
            <a:r>
              <a:rPr lang="fr-FR" dirty="0">
                <a:latin typeface="Agency FB" panose="020B0503020202020204" pitchFamily="34" charset="0"/>
              </a:rPr>
              <a:t> de Sylvie JUGE  (adhérente à la FFPER Fédération Francophone des Praticiens et Enseignants en Réflexologie)</a:t>
            </a:r>
          </a:p>
          <a:p>
            <a:r>
              <a:rPr lang="fr-FR" dirty="0">
                <a:latin typeface="Agency FB" panose="020B0503020202020204" pitchFamily="34" charset="0"/>
              </a:rPr>
              <a:t>      (épreuve écrite d’anatomie physiologie – mémoire d’études de cas – épreuves orale et pratique)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</a:rPr>
              <a:t>Formation au modelage du pied (avec évaluation après 30 h de pratique)  avec Claire LEGER à 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</a:rPr>
              <a:t>PSC1 Prévention et Secours Civiques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</a:rPr>
              <a:t>Licence de Psychologie (1992)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</a:rPr>
              <a:t>DEUG de Sciences Humaines (1990)</a:t>
            </a:r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0B69C22-A948-47D1-A2D5-804B0A930D7D}"/>
              </a:ext>
            </a:extLst>
          </p:cNvPr>
          <p:cNvSpPr/>
          <p:nvPr/>
        </p:nvSpPr>
        <p:spPr>
          <a:xfrm>
            <a:off x="2317898" y="2115879"/>
            <a:ext cx="202018" cy="106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25C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495CDB-405D-44D7-9A8F-E65530400C4E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78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EACE01-725A-4D9A-B9C7-EA00E54ABC84}"/>
              </a:ext>
            </a:extLst>
          </p:cNvPr>
          <p:cNvSpPr txBox="1"/>
          <p:nvPr/>
        </p:nvSpPr>
        <p:spPr>
          <a:xfrm>
            <a:off x="1675797" y="832191"/>
            <a:ext cx="100796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suis à votre écoute, n’hésitez-pas à me contacter pour toutes questions :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SIRET  : 879 320 380 00014</a:t>
            </a:r>
          </a:p>
          <a:p>
            <a:r>
              <a:rPr lang="fr-FR" b="1" dirty="0"/>
              <a:t>RC Pro GROUPAMA : 106600530001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Prenez soin de vous…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73288B-6E25-4B00-AD6B-DFD0C45DA731}"/>
              </a:ext>
            </a:extLst>
          </p:cNvPr>
          <p:cNvSpPr txBox="1"/>
          <p:nvPr/>
        </p:nvSpPr>
        <p:spPr>
          <a:xfrm flipH="1">
            <a:off x="5162324" y="2025601"/>
            <a:ext cx="4827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E4E76"/>
                </a:solidFill>
              </a:rPr>
              <a:t>GEORGET Sylvie</a:t>
            </a:r>
          </a:p>
          <a:p>
            <a:endParaRPr lang="fr-FR" b="1" dirty="0"/>
          </a:p>
          <a:p>
            <a:r>
              <a:rPr lang="fr-FR" b="1" dirty="0"/>
              <a:t>06 78 38 81 99</a:t>
            </a:r>
          </a:p>
          <a:p>
            <a:endParaRPr lang="fr-FR" b="1" dirty="0"/>
          </a:p>
          <a:p>
            <a:r>
              <a:rPr lang="fr-FR" b="1" dirty="0"/>
              <a:t>Mail : equilibrensoi@laposte.net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F76D0E-3457-4DF3-934D-534838BC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4" y="2174921"/>
            <a:ext cx="599558" cy="8001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187BDA-4BDB-4DD9-8D42-1F0EF59DFCF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6" y="1929161"/>
            <a:ext cx="3188558" cy="1573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30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541721"/>
            <a:ext cx="8915399" cy="198582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Qu’est-ce que c’est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?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7177C3-881B-4102-BFB3-CF945207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98" y="3017362"/>
            <a:ext cx="3475185" cy="21927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C47833-302A-41EF-B905-DC083629436E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8" y="6083056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31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D1CABE-6ADE-4947-B157-2FA46274965F}"/>
              </a:ext>
            </a:extLst>
          </p:cNvPr>
          <p:cNvSpPr txBox="1"/>
          <p:nvPr/>
        </p:nvSpPr>
        <p:spPr>
          <a:xfrm>
            <a:off x="1733108" y="786809"/>
            <a:ext cx="95374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CE4E76"/>
                </a:solidFill>
              </a:rPr>
              <a:t>La réflexologie plantaire </a:t>
            </a:r>
            <a:r>
              <a:rPr lang="fr-FR" b="1" dirty="0"/>
              <a:t>est</a:t>
            </a:r>
            <a:r>
              <a:rPr lang="fr-FR" b="1" dirty="0">
                <a:solidFill>
                  <a:srgbClr val="F725CF"/>
                </a:solidFill>
              </a:rPr>
              <a:t> </a:t>
            </a:r>
            <a:r>
              <a:rPr lang="fr-FR" b="1" dirty="0"/>
              <a:t>une méthode ancestrale de la Médecine Chinoise Traditionnelle. </a:t>
            </a:r>
          </a:p>
          <a:p>
            <a:pPr algn="just"/>
            <a:r>
              <a:rPr lang="fr-FR" b="1" dirty="0"/>
              <a:t>Son but est de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soulager la personne dans sa globalité (le corps, le mental, l’émotionnel)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fr-FR" b="1" dirty="0"/>
              <a:t>L’état de relaxation et d’harmonie procuré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incite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la capacité naturelle du corps à se rééquilibrer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/>
              <a:t>et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active alors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son processus d’auto-régulation.</a:t>
            </a:r>
            <a:endParaRPr lang="fr-FR" b="1" dirty="0">
              <a:solidFill>
                <a:srgbClr val="00B050"/>
              </a:solidFill>
            </a:endParaRPr>
          </a:p>
          <a:p>
            <a:pPr algn="just"/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Grâce à un toucher spécifique sur des zones dites réflexes, on peut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localiser les tensions et les blocages </a:t>
            </a:r>
            <a:r>
              <a:rPr lang="fr-FR" b="1" dirty="0"/>
              <a:t>de l’organisme et ainsi 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rétablir l’Equilibre dans les parties du corps correspondantes.</a:t>
            </a:r>
          </a:p>
          <a:p>
            <a:pPr algn="just"/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r-FR" b="1" dirty="0"/>
              <a:t>La réflexologie n’est pas utilisée pour diagnostiquer la maladie. Elle ne guérit pas. Elle permet de supprimer les déséquilibres existants et de prévenir ceux à venir.</a:t>
            </a:r>
          </a:p>
          <a:p>
            <a:pPr algn="just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Avec douceur, votre corps retrouve équilibre et vitalité.</a:t>
            </a:r>
          </a:p>
          <a:p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A méditer </a:t>
            </a:r>
            <a:r>
              <a:rPr lang="fr-FR" b="1" i="1" dirty="0">
                <a:latin typeface="Arial Narrow" panose="020B0606020202030204" pitchFamily="34" charset="0"/>
              </a:rPr>
              <a:t>: </a:t>
            </a:r>
            <a:r>
              <a:rPr lang="fr-FR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l’étymologie du mot « pied » en chinois signifie « partie du corps qui sauvegarde la santé « !</a:t>
            </a:r>
          </a:p>
          <a:p>
            <a:r>
              <a:rPr lang="fr-FR" b="1" i="1" dirty="0">
                <a:solidFill>
                  <a:srgbClr val="7030A0"/>
                </a:solidFill>
              </a:rPr>
              <a:t> </a:t>
            </a:r>
            <a:endParaRPr lang="fr-FR" b="1" i="1" u="sng" dirty="0">
              <a:solidFill>
                <a:srgbClr val="7030A0"/>
              </a:solidFill>
            </a:endParaRPr>
          </a:p>
          <a:p>
            <a:pPr algn="just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2A8912-EF87-4C31-BFEF-018BC23916E3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3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02" y="651046"/>
            <a:ext cx="9186714" cy="17093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Mais comment ça marche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898" y="2668772"/>
            <a:ext cx="9186714" cy="3710763"/>
          </a:xfrm>
        </p:spPr>
        <p:txBody>
          <a:bodyPr>
            <a:normAutofit/>
          </a:bodyPr>
          <a:lstStyle/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endParaRPr lang="fr-FR" sz="1600" b="1" dirty="0">
              <a:solidFill>
                <a:srgbClr val="7030A0"/>
              </a:solidFill>
            </a:endParaRPr>
          </a:p>
          <a:p>
            <a:pPr algn="ctr"/>
            <a:endParaRPr lang="fr-FR" sz="1600" b="1" dirty="0">
              <a:solidFill>
                <a:srgbClr val="7030A0"/>
              </a:solidFill>
            </a:endParaRPr>
          </a:p>
          <a:p>
            <a:pPr algn="ctr"/>
            <a:endParaRPr lang="fr-FR" sz="1600" b="1" dirty="0">
              <a:solidFill>
                <a:srgbClr val="7030A0"/>
              </a:solidFill>
            </a:endParaRPr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«  les pieds …miroir du corps »</a:t>
            </a:r>
          </a:p>
        </p:txBody>
      </p:sp>
      <p:pic>
        <p:nvPicPr>
          <p:cNvPr id="6" name="Image 5" descr="brn30055c5852a2_000500_1">
            <a:extLst>
              <a:ext uri="{FF2B5EF4-FFF2-40B4-BE49-F238E27FC236}">
                <a16:creationId xmlns:a16="http://schemas.microsoft.com/office/drawing/2014/main" id="{002D068E-509B-40EA-853B-A45580DCCB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59" y="1927152"/>
            <a:ext cx="4114799" cy="38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1E5154-65DD-4B8D-A0AD-FB77EC6705A4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1140C3-5AF4-4963-B629-A6F0BC601A8E}"/>
              </a:ext>
            </a:extLst>
          </p:cNvPr>
          <p:cNvSpPr txBox="1"/>
          <p:nvPr/>
        </p:nvSpPr>
        <p:spPr>
          <a:xfrm>
            <a:off x="2126511" y="723015"/>
            <a:ext cx="87399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Saviez-vous que les pieds possèdent 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7 200 terminaisons nerveuses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just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r-FR" sz="2400" b="1" dirty="0">
                <a:solidFill>
                  <a:srgbClr val="CE4E76"/>
                </a:solidFill>
              </a:rPr>
              <a:t>La réflexologie </a:t>
            </a:r>
            <a:r>
              <a:rPr lang="fr-FR" b="1" dirty="0"/>
              <a:t>part du principe que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les deux pieds sont le reflet de tout notre corps</a:t>
            </a:r>
            <a:r>
              <a:rPr lang="fr-FR" sz="2000" b="1" dirty="0"/>
              <a:t>. </a:t>
            </a:r>
            <a:r>
              <a:rPr lang="fr-FR" b="1" dirty="0"/>
              <a:t>Elle se base sur l’existence de points et de zones réflexes situés au niveau des pieds. </a:t>
            </a:r>
          </a:p>
          <a:p>
            <a:pPr algn="just"/>
            <a:r>
              <a:rPr lang="fr-FR" b="1" dirty="0"/>
              <a:t>Ainsi,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chaque zone réflexe du pied correspond à une partie du corps</a:t>
            </a:r>
            <a:r>
              <a:rPr lang="fr-FR" b="1" dirty="0"/>
              <a:t>, à différents organes, foie, poumons, reins… et aux différents systèmes…hormonaux, nerveux…</a:t>
            </a:r>
          </a:p>
          <a:p>
            <a:pPr algn="just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r-FR" b="1" u="sng" dirty="0"/>
              <a:t>La pression sur un point réflexe créé un influx nerveux </a:t>
            </a:r>
            <a:r>
              <a:rPr lang="fr-FR" b="1" dirty="0"/>
              <a:t>qui, induit des réactions physiologiques sur les organes, </a:t>
            </a:r>
            <a:r>
              <a:rPr lang="fr-FR" b="1" u="sng" dirty="0"/>
              <a:t>rétablissant alors leur équilibre </a:t>
            </a:r>
            <a:r>
              <a:rPr lang="fr-FR" b="1" dirty="0"/>
              <a:t>(principe de l’arc réflexe).</a:t>
            </a:r>
          </a:p>
          <a:p>
            <a:pPr algn="just"/>
            <a:r>
              <a:rPr lang="fr-FR" b="1" dirty="0"/>
              <a:t> </a:t>
            </a:r>
          </a:p>
          <a:p>
            <a:pPr algn="just"/>
            <a:r>
              <a:rPr lang="fr-FR" b="1" dirty="0"/>
              <a:t> 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EFC8F6-30B2-481F-92F2-042C8325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097" y="3327105"/>
            <a:ext cx="2400300" cy="190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57CCC6-EAFF-47FE-894C-90B2CFEB6FF9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04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2D898-72B4-43CB-ADA3-FCD67DF1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1" y="988828"/>
            <a:ext cx="9462976" cy="180753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E4E76"/>
                </a:solidFill>
              </a:rPr>
              <a:t>La Réflexologie Plantaire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Quelles sont les bienfaits, les indications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67ED-5741-405D-B021-14651FD0F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endParaRPr lang="fr-FR" dirty="0"/>
          </a:p>
        </p:txBody>
      </p:sp>
      <p:pic>
        <p:nvPicPr>
          <p:cNvPr id="4" name="irc_mi" descr="Résultat de recherche d'images pour &quot;schéma reflexologie plantaire&quot;">
            <a:hlinkClick r:id="rId2" tgtFrame="&quot;_blank&quot;"/>
            <a:extLst>
              <a:ext uri="{FF2B5EF4-FFF2-40B4-BE49-F238E27FC236}">
                <a16:creationId xmlns:a16="http://schemas.microsoft.com/office/drawing/2014/main" id="{CEBE5F4F-44E2-4577-A658-7C264FE96A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96" y="2473450"/>
            <a:ext cx="5146158" cy="395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1A0566-2312-4F6F-91EF-29656BA926C4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47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93052D2-DE44-4B27-9DE9-CCF36AD9DB03}"/>
              </a:ext>
            </a:extLst>
          </p:cNvPr>
          <p:cNvSpPr txBox="1"/>
          <p:nvPr/>
        </p:nvSpPr>
        <p:spPr>
          <a:xfrm>
            <a:off x="1860698" y="751620"/>
            <a:ext cx="89100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E4E76"/>
                </a:solidFill>
              </a:rPr>
              <a:t>La réflexologie </a:t>
            </a:r>
            <a:r>
              <a:rPr lang="fr-FR" sz="2000" b="1" dirty="0"/>
              <a:t>procure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effet relaxant quasi immédiat</a:t>
            </a:r>
            <a:r>
              <a:rPr lang="fr-FR" sz="2000" b="1" dirty="0"/>
              <a:t>, bénéfique pour la santé.</a:t>
            </a:r>
            <a:endParaRPr lang="fr-FR" sz="2000" dirty="0"/>
          </a:p>
          <a:p>
            <a:r>
              <a:rPr lang="fr-FR" sz="2000" b="1" dirty="0"/>
              <a:t> </a:t>
            </a:r>
            <a:endParaRPr lang="fr-FR" sz="2000" dirty="0"/>
          </a:p>
          <a:p>
            <a:r>
              <a:rPr lang="fr-FR" sz="2000" b="1" dirty="0"/>
              <a:t>En relâchant les tensions, elle créé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une profonde relaxation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fr-FR" sz="2000" b="1" u="sng" dirty="0"/>
              <a:t>Elle contribue ainsi à </a:t>
            </a:r>
            <a:r>
              <a:rPr lang="fr-FR" sz="2000" b="1" dirty="0"/>
              <a:t>: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Faciliter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/>
              <a:t>un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meilleur sommeil </a:t>
            </a:r>
            <a:r>
              <a:rPr lang="fr-FR" sz="2000" b="1" dirty="0"/>
              <a:t>et la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récupération physique ou psychique</a:t>
            </a:r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fr-FR" sz="2000" b="1" dirty="0"/>
              <a:t> réduire</a:t>
            </a:r>
            <a:r>
              <a:rPr lang="fr-FR" sz="2000" b="1" u="sng" dirty="0"/>
              <a:t>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l’état d’anxiété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Activer la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circulation sanguine et lymphatique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Renforcer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l’immunité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Favoriser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l’élimination des toxines</a:t>
            </a:r>
            <a:r>
              <a:rPr lang="fr-FR" sz="2000" b="1" dirty="0"/>
              <a:t>, en stimulant les émonctoires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Relancer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l’énergie vitale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/>
              <a:t>et favoriser et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meilleur équilibre des émotions </a:t>
            </a:r>
            <a:r>
              <a:rPr lang="fr-FR" sz="2000" b="1" dirty="0"/>
              <a:t>(renforce la communication entre le corps et l’esprit)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/>
              <a:t>                                                                                                     </a:t>
            </a:r>
            <a:r>
              <a:rPr lang="fr-FR" sz="2400" b="1" dirty="0">
                <a:solidFill>
                  <a:srgbClr val="7030A0"/>
                </a:solidFill>
              </a:rPr>
              <a:t>Mais aussi…..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7A9BEE-7FE4-4926-9B7D-D934E632E421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1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7D80FB-3DE5-43D2-B320-D443292CE1B5}"/>
              </a:ext>
            </a:extLst>
          </p:cNvPr>
          <p:cNvSpPr txBox="1"/>
          <p:nvPr/>
        </p:nvSpPr>
        <p:spPr>
          <a:xfrm>
            <a:off x="1828801" y="616689"/>
            <a:ext cx="9569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Savez-vous que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75 % des troubles fonctionnels </a:t>
            </a:r>
            <a:r>
              <a:rPr lang="fr-FR" b="1" dirty="0"/>
              <a:t>(constipation, migraine, mal de dos, maux d’estomac, etc..)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sont dus aux tensions engendrées par le stress </a:t>
            </a:r>
            <a:r>
              <a:rPr lang="fr-FR" b="1" dirty="0"/>
              <a:t>? </a:t>
            </a:r>
          </a:p>
          <a:p>
            <a:endParaRPr lang="fr-FR" b="1" dirty="0"/>
          </a:p>
          <a:p>
            <a:r>
              <a:rPr lang="fr-FR" sz="2400" b="1" dirty="0">
                <a:solidFill>
                  <a:srgbClr val="CE4E76"/>
                </a:solidFill>
              </a:rPr>
              <a:t>La Réflexologie </a:t>
            </a:r>
            <a:r>
              <a:rPr lang="fr-FR" b="1" dirty="0"/>
              <a:t>peut être </a:t>
            </a:r>
            <a:r>
              <a:rPr lang="fr-FR" sz="2400" b="1" dirty="0"/>
              <a:t>une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aide précieuse pour divers troubles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fr-FR" sz="2000" b="1" u="sng" dirty="0"/>
              <a:t>En voici quelques exemples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fr-FR" sz="2000" dirty="0"/>
          </a:p>
          <a:p>
            <a:r>
              <a:rPr lang="fr-F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nerveux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fatigue, nervosité, maux de tête, troubles du sommeil, dépression,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burn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musculaires et articulaires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douleurs, lombalgies, cervicalgies….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cardiovasculaires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jambes lourdes, rétention d’eau, hémorroïdes…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digestifs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constipation, maux d’estomac, ballonnements…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respiratoires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troubles ORL, allergies…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urinaires, hormonaux, inconforts féminins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infections urinaires, troubles des règles, ménopause, dérèglements hormonaux…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La Réflexologie encourage le corps à soulager tout problème en cours…</a:t>
            </a:r>
          </a:p>
          <a:p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B1B0DD-11D8-4F79-AFC6-225A8A245EB1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122020"/>
            <a:ext cx="1556415" cy="7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30449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2560</TotalTime>
  <Words>1949</Words>
  <Application>Microsoft Office PowerPoint</Application>
  <PresentationFormat>Grand écran</PresentationFormat>
  <Paragraphs>262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Agency FB</vt:lpstr>
      <vt:lpstr>Arial</vt:lpstr>
      <vt:lpstr>Arial Narrow</vt:lpstr>
      <vt:lpstr>Bahnschrift</vt:lpstr>
      <vt:lpstr>Bell MT</vt:lpstr>
      <vt:lpstr>Bradley Hand ITC</vt:lpstr>
      <vt:lpstr>Calibri</vt:lpstr>
      <vt:lpstr>Century Gothic</vt:lpstr>
      <vt:lpstr>Wingdings</vt:lpstr>
      <vt:lpstr>Wingdings 3</vt:lpstr>
      <vt:lpstr>Brin</vt:lpstr>
      <vt:lpstr> REFLEXOLOGIE PLANTAIRE   « L’Equilibre en Soi »      </vt:lpstr>
      <vt:lpstr>Présentation PowerPoint</vt:lpstr>
      <vt:lpstr>La Réflexologie Plantaire Qu’est-ce que c’est ? </vt:lpstr>
      <vt:lpstr>Présentation PowerPoint</vt:lpstr>
      <vt:lpstr>La Réflexologie Plantaire Mais comment ça marche ? </vt:lpstr>
      <vt:lpstr>Présentation PowerPoint</vt:lpstr>
      <vt:lpstr>La Réflexologie Plantaire Quelles sont les bienfaits, les indications  </vt:lpstr>
      <vt:lpstr>Présentation PowerPoint</vt:lpstr>
      <vt:lpstr>Présentation PowerPoint</vt:lpstr>
      <vt:lpstr>Présentation PowerPoint</vt:lpstr>
      <vt:lpstr>La Réflexologie Plantaire Pour tous  </vt:lpstr>
      <vt:lpstr>Présentation PowerPoint</vt:lpstr>
      <vt:lpstr>La Réflexologie Plantaire A quel moment faire une séance ? </vt:lpstr>
      <vt:lpstr>Présentation PowerPoint</vt:lpstr>
      <vt:lpstr>La Réflexologie Plantaire La séance </vt:lpstr>
      <vt:lpstr>Présentation PowerPoint</vt:lpstr>
      <vt:lpstr>Présentation PowerPoint</vt:lpstr>
      <vt:lpstr>La Réflexologie Plantaire Comment se déroule une séance ? </vt:lpstr>
      <vt:lpstr>Présentation PowerPoint</vt:lpstr>
      <vt:lpstr>La Réflexologie Plantaire Mes prestations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REFLEXOLOGIE PLANTAIRE  « L’Equilibre en soi »       Sylvie GEORGET Réflexologue plantaire certifiée 06 78 38 81 99</dc:title>
  <dc:creator>Sylvie GEORGET</dc:creator>
  <cp:lastModifiedBy>Sylvie GEORGET</cp:lastModifiedBy>
  <cp:revision>108</cp:revision>
  <cp:lastPrinted>2020-01-03T21:31:42Z</cp:lastPrinted>
  <dcterms:created xsi:type="dcterms:W3CDTF">2019-11-06T08:44:45Z</dcterms:created>
  <dcterms:modified xsi:type="dcterms:W3CDTF">2020-01-10T15:17:34Z</dcterms:modified>
</cp:coreProperties>
</file>